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7109BF-7754-4A3D-B96F-2FA33B95265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3314633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109BF-7754-4A3D-B96F-2FA33B95265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8161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109BF-7754-4A3D-B96F-2FA33B95265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207581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7109BF-7754-4A3D-B96F-2FA33B95265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275830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7109BF-7754-4A3D-B96F-2FA33B952651}"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137517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7109BF-7754-4A3D-B96F-2FA33B952651}"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1866381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7109BF-7754-4A3D-B96F-2FA33B952651}"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242025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7109BF-7754-4A3D-B96F-2FA33B952651}"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80657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109BF-7754-4A3D-B96F-2FA33B952651}"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4111521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7109BF-7754-4A3D-B96F-2FA33B952651}"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39941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7109BF-7754-4A3D-B96F-2FA33B952651}"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D61303-98BC-4EE9-97F3-DB096DB0A3A9}" type="slidenum">
              <a:rPr lang="en-US" smtClean="0"/>
              <a:t>‹#›</a:t>
            </a:fld>
            <a:endParaRPr lang="en-US"/>
          </a:p>
        </p:txBody>
      </p:sp>
    </p:spTree>
    <p:extLst>
      <p:ext uri="{BB962C8B-B14F-4D97-AF65-F5344CB8AC3E}">
        <p14:creationId xmlns:p14="http://schemas.microsoft.com/office/powerpoint/2010/main" val="193003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109BF-7754-4A3D-B96F-2FA33B952651}" type="datetimeFigureOut">
              <a:rPr lang="en-US" smtClean="0"/>
              <a:t>9/12/2017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61303-98BC-4EE9-97F3-DB096DB0A3A9}" type="slidenum">
              <a:rPr lang="en-US" smtClean="0"/>
              <a:t>‹#›</a:t>
            </a:fld>
            <a:endParaRPr lang="en-US"/>
          </a:p>
        </p:txBody>
      </p:sp>
    </p:spTree>
    <p:extLst>
      <p:ext uri="{BB962C8B-B14F-4D97-AF65-F5344CB8AC3E}">
        <p14:creationId xmlns:p14="http://schemas.microsoft.com/office/powerpoint/2010/main" val="3208132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is-vizJtscY" TargetMode="External"/><Relationship Id="rId13" Type="http://schemas.openxmlformats.org/officeDocument/2006/relationships/hyperlink" Target="https://www.youtube.com/watch?v=9iVmZhZM6ec" TargetMode="External"/><Relationship Id="rId18" Type="http://schemas.openxmlformats.org/officeDocument/2006/relationships/hyperlink" Target="https://www.youtube.com/watch?v=xw11rIVT5Ow" TargetMode="External"/><Relationship Id="rId3" Type="http://schemas.openxmlformats.org/officeDocument/2006/relationships/hyperlink" Target="https://www.youtube.com/watch?v=ngiK1gQKgK8" TargetMode="External"/><Relationship Id="rId21" Type="http://schemas.openxmlformats.org/officeDocument/2006/relationships/hyperlink" Target="https://www.youtube.com/watch?v=bw6LFlaXuF4" TargetMode="External"/><Relationship Id="rId7" Type="http://schemas.openxmlformats.org/officeDocument/2006/relationships/hyperlink" Target="https://www.youtube.com/watch?v=PXGaI87lVso" TargetMode="External"/><Relationship Id="rId12" Type="http://schemas.openxmlformats.org/officeDocument/2006/relationships/hyperlink" Target="https://www.youtube.com/watch?v=uEmrTJOscvo" TargetMode="External"/><Relationship Id="rId17" Type="http://schemas.openxmlformats.org/officeDocument/2006/relationships/hyperlink" Target="https://www.youtube.com/watch?v=DL7QSBT9GNQ" TargetMode="External"/><Relationship Id="rId25" Type="http://schemas.openxmlformats.org/officeDocument/2006/relationships/hyperlink" Target="https://www.youtube.com/watch?v=Efi9CYeCkdM" TargetMode="External"/><Relationship Id="rId2" Type="http://schemas.openxmlformats.org/officeDocument/2006/relationships/hyperlink" Target="https://www.youtube.com/watch?v=EEpxTQiRbQI" TargetMode="External"/><Relationship Id="rId16" Type="http://schemas.openxmlformats.org/officeDocument/2006/relationships/hyperlink" Target="https://www.youtube.com/watch?v=U4qNrdYmsj0" TargetMode="External"/><Relationship Id="rId20" Type="http://schemas.openxmlformats.org/officeDocument/2006/relationships/hyperlink" Target="https://www.youtube.com/watch?v=XSr1GybvFes" TargetMode="External"/><Relationship Id="rId1" Type="http://schemas.openxmlformats.org/officeDocument/2006/relationships/slideLayout" Target="../slideLayouts/slideLayout1.xml"/><Relationship Id="rId6" Type="http://schemas.openxmlformats.org/officeDocument/2006/relationships/hyperlink" Target="https://www.youtube.com/watch?v=9r4zLaJrMWY" TargetMode="External"/><Relationship Id="rId11" Type="http://schemas.openxmlformats.org/officeDocument/2006/relationships/hyperlink" Target="https://www.youtube.com/watch?v=swRTZpnsXgY" TargetMode="External"/><Relationship Id="rId24" Type="http://schemas.openxmlformats.org/officeDocument/2006/relationships/hyperlink" Target="https://www.youtube.com/watch?v=aJp0zUhDfiU" TargetMode="External"/><Relationship Id="rId5" Type="http://schemas.openxmlformats.org/officeDocument/2006/relationships/hyperlink" Target="https://www.youtube.com/watch?v=OTtUK99LUAk" TargetMode="External"/><Relationship Id="rId15" Type="http://schemas.openxmlformats.org/officeDocument/2006/relationships/hyperlink" Target="https://www.youtube.com/watch?v=pe-alix5Ix0" TargetMode="External"/><Relationship Id="rId23" Type="http://schemas.openxmlformats.org/officeDocument/2006/relationships/hyperlink" Target="https://www.youtube.com/watch?v=E4U3TeY2wtM" TargetMode="External"/><Relationship Id="rId10" Type="http://schemas.openxmlformats.org/officeDocument/2006/relationships/hyperlink" Target="https://www.youtube.com/watch?v=AtSXYocI3kU&amp;t=1s" TargetMode="External"/><Relationship Id="rId19" Type="http://schemas.openxmlformats.org/officeDocument/2006/relationships/hyperlink" Target="https://www.youtube.com/watch?v=UtPdqV2crQ0" TargetMode="External"/><Relationship Id="rId4" Type="http://schemas.openxmlformats.org/officeDocument/2006/relationships/hyperlink" Target="https://www.youtube.com/watch?v=PfHOZMWjiZA" TargetMode="External"/><Relationship Id="rId9" Type="http://schemas.openxmlformats.org/officeDocument/2006/relationships/hyperlink" Target="https://www.youtube.com/watch?v=LnSbuElsQGg" TargetMode="External"/><Relationship Id="rId14" Type="http://schemas.openxmlformats.org/officeDocument/2006/relationships/hyperlink" Target="https://www.youtube.com/watch?v=ZN70-C22ycc" TargetMode="External"/><Relationship Id="rId22" Type="http://schemas.openxmlformats.org/officeDocument/2006/relationships/hyperlink" Target="https://www.youtube.com/watch?v=-Mq1c_Vz2a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58303945"/>
              </p:ext>
            </p:extLst>
          </p:nvPr>
        </p:nvGraphicFramePr>
        <p:xfrm>
          <a:off x="0" y="1"/>
          <a:ext cx="12192000" cy="746542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52494543"/>
                    </a:ext>
                  </a:extLst>
                </a:gridCol>
                <a:gridCol w="2032000">
                  <a:extLst>
                    <a:ext uri="{9D8B030D-6E8A-4147-A177-3AD203B41FA5}">
                      <a16:colId xmlns:a16="http://schemas.microsoft.com/office/drawing/2014/main" val="2006455134"/>
                    </a:ext>
                  </a:extLst>
                </a:gridCol>
                <a:gridCol w="2032000">
                  <a:extLst>
                    <a:ext uri="{9D8B030D-6E8A-4147-A177-3AD203B41FA5}">
                      <a16:colId xmlns:a16="http://schemas.microsoft.com/office/drawing/2014/main" val="2092499945"/>
                    </a:ext>
                  </a:extLst>
                </a:gridCol>
                <a:gridCol w="2032000">
                  <a:extLst>
                    <a:ext uri="{9D8B030D-6E8A-4147-A177-3AD203B41FA5}">
                      <a16:colId xmlns:a16="http://schemas.microsoft.com/office/drawing/2014/main" val="1897216783"/>
                    </a:ext>
                  </a:extLst>
                </a:gridCol>
                <a:gridCol w="2032000">
                  <a:extLst>
                    <a:ext uri="{9D8B030D-6E8A-4147-A177-3AD203B41FA5}">
                      <a16:colId xmlns:a16="http://schemas.microsoft.com/office/drawing/2014/main" val="1431358795"/>
                    </a:ext>
                  </a:extLst>
                </a:gridCol>
                <a:gridCol w="2032000">
                  <a:extLst>
                    <a:ext uri="{9D8B030D-6E8A-4147-A177-3AD203B41FA5}">
                      <a16:colId xmlns:a16="http://schemas.microsoft.com/office/drawing/2014/main" val="2796635148"/>
                    </a:ext>
                  </a:extLst>
                </a:gridCol>
              </a:tblGrid>
              <a:tr h="362606">
                <a:tc>
                  <a:txBody>
                    <a:bodyPr/>
                    <a:lstStyle/>
                    <a:p>
                      <a:pPr algn="ctr"/>
                      <a:r>
                        <a:rPr lang="en-US" dirty="0" smtClean="0"/>
                        <a:t>Fantasy</a:t>
                      </a:r>
                      <a:endParaRPr lang="en-US" dirty="0"/>
                    </a:p>
                  </a:txBody>
                  <a:tcPr/>
                </a:tc>
                <a:tc>
                  <a:txBody>
                    <a:bodyPr/>
                    <a:lstStyle/>
                    <a:p>
                      <a:pPr algn="ctr"/>
                      <a:r>
                        <a:rPr lang="en-US" dirty="0" smtClean="0"/>
                        <a:t>Realistic Fiction</a:t>
                      </a:r>
                      <a:endParaRPr lang="en-US" dirty="0"/>
                    </a:p>
                  </a:txBody>
                  <a:tcPr/>
                </a:tc>
                <a:tc>
                  <a:txBody>
                    <a:bodyPr/>
                    <a:lstStyle/>
                    <a:p>
                      <a:pPr algn="ctr"/>
                      <a:r>
                        <a:rPr lang="en-US" dirty="0" smtClean="0"/>
                        <a:t>Historical Fiction</a:t>
                      </a:r>
                      <a:endParaRPr lang="en-US" dirty="0"/>
                    </a:p>
                  </a:txBody>
                  <a:tcPr/>
                </a:tc>
                <a:tc>
                  <a:txBody>
                    <a:bodyPr/>
                    <a:lstStyle/>
                    <a:p>
                      <a:pPr algn="ctr"/>
                      <a:r>
                        <a:rPr lang="en-US" dirty="0" smtClean="0"/>
                        <a:t>Science</a:t>
                      </a:r>
                      <a:r>
                        <a:rPr lang="en-US" baseline="0" dirty="0" smtClean="0"/>
                        <a:t> Fiction</a:t>
                      </a:r>
                      <a:endParaRPr lang="en-US" dirty="0"/>
                    </a:p>
                  </a:txBody>
                  <a:tcPr/>
                </a:tc>
                <a:tc>
                  <a:txBody>
                    <a:bodyPr/>
                    <a:lstStyle/>
                    <a:p>
                      <a:pPr algn="ctr"/>
                      <a:r>
                        <a:rPr lang="en-US" dirty="0" smtClean="0"/>
                        <a:t>Graphic</a:t>
                      </a:r>
                      <a:r>
                        <a:rPr lang="en-US" baseline="0" dirty="0" smtClean="0"/>
                        <a:t> Novels</a:t>
                      </a:r>
                      <a:endParaRPr lang="en-US" dirty="0"/>
                    </a:p>
                  </a:txBody>
                  <a:tcPr/>
                </a:tc>
                <a:tc>
                  <a:txBody>
                    <a:bodyPr/>
                    <a:lstStyle/>
                    <a:p>
                      <a:pPr algn="ctr"/>
                      <a:r>
                        <a:rPr lang="en-US" dirty="0" smtClean="0"/>
                        <a:t>Other</a:t>
                      </a:r>
                      <a:endParaRPr lang="en-US" dirty="0"/>
                    </a:p>
                  </a:txBody>
                  <a:tcPr/>
                </a:tc>
                <a:extLst>
                  <a:ext uri="{0D108BD9-81ED-4DB2-BD59-A6C34878D82A}">
                    <a16:rowId xmlns:a16="http://schemas.microsoft.com/office/drawing/2014/main" val="4291784750"/>
                  </a:ext>
                </a:extLst>
              </a:tr>
              <a:tr h="1389114">
                <a:tc>
                  <a:txBody>
                    <a:bodyPr/>
                    <a:lstStyle/>
                    <a:p>
                      <a:r>
                        <a:rPr lang="en-US" sz="1000" dirty="0" err="1" smtClean="0">
                          <a:hlinkClick r:id="rId2"/>
                        </a:rPr>
                        <a:t>Bunnicula</a:t>
                      </a:r>
                      <a:r>
                        <a:rPr lang="en-US" sz="1000" dirty="0" smtClean="0">
                          <a:hlinkClick r:id="rId2"/>
                        </a:rPr>
                        <a:t> Series</a:t>
                      </a:r>
                      <a:r>
                        <a:rPr lang="en-US" sz="1000" baseline="0" dirty="0" smtClean="0"/>
                        <a:t>—Levels (O-Q) </a:t>
                      </a:r>
                      <a:r>
                        <a:rPr lang="en-US" sz="1000" baseline="0" dirty="0" err="1" smtClean="0"/>
                        <a:t>Bunnicula</a:t>
                      </a:r>
                      <a:r>
                        <a:rPr lang="en-US" sz="1000" baseline="0" dirty="0" smtClean="0"/>
                        <a:t> </a:t>
                      </a:r>
                      <a:r>
                        <a:rPr lang="en-US" sz="1000" dirty="0" smtClean="0"/>
                        <a:t>is a furry</a:t>
                      </a:r>
                      <a:r>
                        <a:rPr lang="en-US" sz="1000" baseline="0" dirty="0" smtClean="0"/>
                        <a:t> family pet, or is he a Dracula bunny?  Told from the perspective of the family pets (dog and cat) about the new bunny.  Watch the drama unfold in this mystery thriller.  </a:t>
                      </a:r>
                      <a:endParaRPr lang="en-US" sz="1000" dirty="0"/>
                    </a:p>
                  </a:txBody>
                  <a:tcPr/>
                </a:tc>
                <a:tc>
                  <a:txBody>
                    <a:bodyPr/>
                    <a:lstStyle/>
                    <a:p>
                      <a:r>
                        <a:rPr lang="en-US" sz="1000" dirty="0" smtClean="0">
                          <a:hlinkClick r:id="rId3"/>
                        </a:rPr>
                        <a:t>Wonder</a:t>
                      </a:r>
                      <a:r>
                        <a:rPr lang="en-US" sz="1000" dirty="0" smtClean="0"/>
                        <a:t>—(Level</a:t>
                      </a:r>
                      <a:r>
                        <a:rPr lang="en-US" sz="1000" baseline="0" dirty="0" smtClean="0"/>
                        <a:t> V) It’s never easy being “different” especially when you have a physical deformity and have been homeschooled until now (6</a:t>
                      </a:r>
                      <a:r>
                        <a:rPr lang="en-US" sz="1000" baseline="30000" dirty="0" smtClean="0"/>
                        <a:t>th</a:t>
                      </a:r>
                      <a:r>
                        <a:rPr lang="en-US" sz="1000" baseline="0" dirty="0" smtClean="0"/>
                        <a:t> grade). That’s what </a:t>
                      </a:r>
                      <a:r>
                        <a:rPr lang="en-US" sz="1000" baseline="0" dirty="0" err="1" smtClean="0"/>
                        <a:t>Auggie</a:t>
                      </a:r>
                      <a:r>
                        <a:rPr lang="en-US" sz="1000" baseline="0" dirty="0" smtClean="0"/>
                        <a:t> Pullman has to deal with in this heartwarming tale.  Movie comes out this November!</a:t>
                      </a:r>
                      <a:endParaRPr lang="en-US" sz="1000" dirty="0"/>
                    </a:p>
                  </a:txBody>
                  <a:tcPr/>
                </a:tc>
                <a:tc>
                  <a:txBody>
                    <a:bodyPr/>
                    <a:lstStyle/>
                    <a:p>
                      <a:r>
                        <a:rPr lang="en-US" sz="1050" dirty="0" smtClean="0">
                          <a:hlinkClick r:id="rId4"/>
                        </a:rPr>
                        <a:t>The Sign</a:t>
                      </a:r>
                      <a:r>
                        <a:rPr lang="en-US" sz="1050" baseline="0" dirty="0" smtClean="0">
                          <a:hlinkClick r:id="rId4"/>
                        </a:rPr>
                        <a:t> of the Beaver</a:t>
                      </a:r>
                      <a:r>
                        <a:rPr lang="en-US" sz="1050" baseline="0" dirty="0" smtClean="0"/>
                        <a:t>—(Level T) A young boy in the 1700s has to survive in the wilderness without his parents help.  Luckily he meets a Native American chief and his grandson who help him survive.  Award winning book!</a:t>
                      </a:r>
                      <a:endParaRPr lang="en-US" sz="1050" dirty="0"/>
                    </a:p>
                  </a:txBody>
                  <a:tcPr/>
                </a:tc>
                <a:tc>
                  <a:txBody>
                    <a:bodyPr/>
                    <a:lstStyle/>
                    <a:p>
                      <a:r>
                        <a:rPr lang="en-US" sz="1000" dirty="0" smtClean="0">
                          <a:hlinkClick r:id="rId5"/>
                        </a:rPr>
                        <a:t>Among the Hidden</a:t>
                      </a:r>
                      <a:r>
                        <a:rPr lang="en-US" sz="1000" baseline="0" dirty="0" smtClean="0">
                          <a:hlinkClick r:id="rId5"/>
                        </a:rPr>
                        <a:t> Series</a:t>
                      </a:r>
                      <a:r>
                        <a:rPr lang="en-US" sz="1000" baseline="0" dirty="0" smtClean="0"/>
                        <a:t>—Levels (X-Z) Set in the future in a society where families can have only two children.  If they have a third child, they must keep him/her hidden, or else…</a:t>
                      </a:r>
                      <a:endParaRPr lang="en-US" sz="1000" dirty="0"/>
                    </a:p>
                  </a:txBody>
                  <a:tcPr/>
                </a:tc>
                <a:tc>
                  <a:txBody>
                    <a:bodyPr/>
                    <a:lstStyle/>
                    <a:p>
                      <a:r>
                        <a:rPr lang="en-US" sz="1050" dirty="0" smtClean="0">
                          <a:hlinkClick r:id="rId6"/>
                        </a:rPr>
                        <a:t>Roller Girl</a:t>
                      </a:r>
                      <a:r>
                        <a:rPr lang="en-US" sz="1050" baseline="0" dirty="0" smtClean="0"/>
                        <a:t>—(Level W) Two girls’ long last friendship gets divided by different interests.  Main character, Astrid finds a love for roller derby, and in the process challenges her friendship with best friend Nicole.  </a:t>
                      </a:r>
                      <a:endParaRPr lang="en-US" sz="1050" dirty="0"/>
                    </a:p>
                  </a:txBody>
                  <a:tcPr/>
                </a:tc>
                <a:tc>
                  <a:txBody>
                    <a:bodyPr/>
                    <a:lstStyle/>
                    <a:p>
                      <a:r>
                        <a:rPr lang="en-US" sz="900" dirty="0" smtClean="0">
                          <a:hlinkClick r:id="rId7"/>
                        </a:rPr>
                        <a:t>The</a:t>
                      </a:r>
                      <a:r>
                        <a:rPr lang="en-US" sz="900" baseline="0" dirty="0" smtClean="0">
                          <a:hlinkClick r:id="rId7"/>
                        </a:rPr>
                        <a:t> Kicks Series</a:t>
                      </a:r>
                      <a:r>
                        <a:rPr lang="en-US" sz="900" dirty="0" smtClean="0"/>
                        <a:t>—(Level U) </a:t>
                      </a:r>
                      <a:r>
                        <a:rPr lang="en-US" sz="900" b="0" i="0" kern="1200" dirty="0" smtClean="0">
                          <a:solidFill>
                            <a:schemeClr val="dk1"/>
                          </a:solidFill>
                          <a:effectLst/>
                          <a:latin typeface="+mn-lt"/>
                          <a:ea typeface="+mn-ea"/>
                          <a:cs typeface="+mn-cs"/>
                        </a:rPr>
                        <a:t>From star soccer player and Olympic gold-medalist Alex Morgan comes the first book in an empowering, fun-filled, sports-themed  (3 books) series for middle-grade girls about believing in themselves and working as a team.  Alex</a:t>
                      </a:r>
                      <a:r>
                        <a:rPr lang="en-US" sz="900" b="0" i="0" kern="1200" baseline="0" dirty="0" smtClean="0">
                          <a:solidFill>
                            <a:schemeClr val="dk1"/>
                          </a:solidFill>
                          <a:effectLst/>
                          <a:latin typeface="+mn-lt"/>
                          <a:ea typeface="+mn-ea"/>
                          <a:cs typeface="+mn-cs"/>
                        </a:rPr>
                        <a:t> Morgan also wrote an autobiography book that is awesome—Level W. </a:t>
                      </a:r>
                      <a:endParaRPr lang="en-US" sz="900" dirty="0"/>
                    </a:p>
                  </a:txBody>
                  <a:tcPr/>
                </a:tc>
                <a:extLst>
                  <a:ext uri="{0D108BD9-81ED-4DB2-BD59-A6C34878D82A}">
                    <a16:rowId xmlns:a16="http://schemas.microsoft.com/office/drawing/2014/main" val="4230430864"/>
                  </a:ext>
                </a:extLst>
              </a:tr>
              <a:tr h="1529254">
                <a:tc>
                  <a:txBody>
                    <a:bodyPr/>
                    <a:lstStyle/>
                    <a:p>
                      <a:r>
                        <a:rPr lang="en-US" sz="1000" dirty="0" smtClean="0">
                          <a:hlinkClick r:id="rId8"/>
                        </a:rPr>
                        <a:t>Wings of Fire Series</a:t>
                      </a:r>
                      <a:r>
                        <a:rPr lang="en-US" sz="1000" dirty="0" smtClean="0"/>
                        <a:t>—(Level X) 9 books in this series.</a:t>
                      </a:r>
                      <a:r>
                        <a:rPr lang="en-US" sz="1000" b="0" i="0" kern="1200" dirty="0" smtClean="0">
                          <a:solidFill>
                            <a:schemeClr val="dk1"/>
                          </a:solidFill>
                          <a:effectLst/>
                          <a:latin typeface="+mn-lt"/>
                          <a:ea typeface="+mn-ea"/>
                          <a:cs typeface="+mn-cs"/>
                        </a:rPr>
                        <a:t> A secret movement called the Talons of Peace is determined to bring an end to the fighting, with the help of a cryptic prophecy. Five dragonets are chosen, raised in a hidden cave, and enlisted, against their will, to end the terrible war.</a:t>
                      </a:r>
                      <a:r>
                        <a:rPr lang="en-US" sz="1000" dirty="0" smtClean="0"/>
                        <a:t>     </a:t>
                      </a:r>
                      <a:endParaRPr lang="en-US" dirty="0"/>
                    </a:p>
                  </a:txBody>
                  <a:tcPr/>
                </a:tc>
                <a:tc>
                  <a:txBody>
                    <a:bodyPr/>
                    <a:lstStyle/>
                    <a:p>
                      <a:r>
                        <a:rPr lang="en-US" sz="1000" dirty="0" smtClean="0">
                          <a:hlinkClick r:id="rId9"/>
                        </a:rPr>
                        <a:t>Lawn Boy</a:t>
                      </a:r>
                      <a:r>
                        <a:rPr lang="en-US" sz="1000" baseline="0" dirty="0" smtClean="0"/>
                        <a:t>—(Level V) Written by MN’s own, Gary Paulsen.  A story about a teenage boy in Eden Prairie who starts his own lawn care business, but trouble finds his way as he makes more and more money.  Three books in this series.  </a:t>
                      </a:r>
                      <a:endParaRPr lang="en-US" sz="1000" dirty="0"/>
                    </a:p>
                  </a:txBody>
                  <a:tcPr/>
                </a:tc>
                <a:tc>
                  <a:txBody>
                    <a:bodyPr/>
                    <a:lstStyle/>
                    <a:p>
                      <a:r>
                        <a:rPr lang="en-US" sz="1000" dirty="0" smtClean="0">
                          <a:hlinkClick r:id="rId10"/>
                        </a:rPr>
                        <a:t>Al Capone Does my Shirts</a:t>
                      </a:r>
                      <a:r>
                        <a:rPr lang="en-US" sz="1000" dirty="0" smtClean="0"/>
                        <a:t>–</a:t>
                      </a:r>
                      <a:r>
                        <a:rPr lang="en-US" sz="1000" baseline="0" dirty="0" smtClean="0"/>
                        <a:t> (Level X) Moose Flanagan and his family move to Alcatraz Island for her dad’s new job as a prison guard.  While living amongst criminals, he befriends the infamous Al Capone, and things get turned upside down.  Three books in this series!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hlinkClick r:id="rId11"/>
                        </a:rPr>
                        <a:t>The Missing Series</a:t>
                      </a:r>
                      <a:r>
                        <a:rPr lang="en-US" sz="1000" dirty="0" smtClean="0"/>
                        <a:t>–</a:t>
                      </a:r>
                      <a:r>
                        <a:rPr lang="en-US" sz="1000" baseline="0" dirty="0" smtClean="0"/>
                        <a:t> (Level X) Eight books in this series by award winning author Margaret Peterson </a:t>
                      </a:r>
                      <a:r>
                        <a:rPr lang="en-US" sz="1000" baseline="0" dirty="0" err="1" smtClean="0"/>
                        <a:t>Haddix</a:t>
                      </a:r>
                      <a:r>
                        <a:rPr lang="en-US" sz="1000" baseline="0" dirty="0" smtClean="0"/>
                        <a:t>.  All about famous children in history stolen by time travelers and sent to the 21</a:t>
                      </a:r>
                      <a:r>
                        <a:rPr lang="en-US" sz="1000" baseline="30000" dirty="0" smtClean="0"/>
                        <a:t>st</a:t>
                      </a:r>
                      <a:r>
                        <a:rPr lang="en-US" sz="1000" baseline="0" dirty="0" smtClean="0"/>
                        <a:t> century.  The challenge to return them back to their original place in history is where the drama unfolds.  </a:t>
                      </a:r>
                      <a:endParaRPr lang="en-US" sz="1000" dirty="0" smtClean="0"/>
                    </a:p>
                    <a:p>
                      <a:endParaRPr lang="en-US" dirty="0"/>
                    </a:p>
                  </a:txBody>
                  <a:tcPr/>
                </a:tc>
                <a:tc>
                  <a:txBody>
                    <a:bodyPr/>
                    <a:lstStyle/>
                    <a:p>
                      <a:r>
                        <a:rPr lang="en-US" sz="1000" dirty="0" smtClean="0">
                          <a:hlinkClick r:id="rId12"/>
                        </a:rPr>
                        <a:t>El </a:t>
                      </a:r>
                      <a:r>
                        <a:rPr lang="en-US" sz="1000" dirty="0" err="1" smtClean="0">
                          <a:hlinkClick r:id="rId12"/>
                        </a:rPr>
                        <a:t>Deafo</a:t>
                      </a:r>
                      <a:r>
                        <a:rPr lang="en-US" sz="1000" dirty="0" smtClean="0"/>
                        <a:t>—(Level X) Written</a:t>
                      </a:r>
                      <a:r>
                        <a:rPr lang="en-US" sz="1000" baseline="0" dirty="0" smtClean="0"/>
                        <a:t> by and about the author </a:t>
                      </a:r>
                      <a:r>
                        <a:rPr lang="en-US" sz="1000" baseline="0" dirty="0" err="1" smtClean="0"/>
                        <a:t>CeCe</a:t>
                      </a:r>
                      <a:r>
                        <a:rPr lang="en-US" sz="1000" baseline="0" dirty="0" smtClean="0"/>
                        <a:t> Bell, who is partially deaf.  This is a heartwarming tale of friendship, change, and acceptance.  Award winning book!  Don’t be scared away by the level; it’s very readable!  </a:t>
                      </a:r>
                      <a:endParaRPr lang="en-US" sz="1000" dirty="0"/>
                    </a:p>
                  </a:txBody>
                  <a:tcPr/>
                </a:tc>
                <a:tc>
                  <a:txBody>
                    <a:bodyPr/>
                    <a:lstStyle/>
                    <a:p>
                      <a:r>
                        <a:rPr lang="en-US" sz="900" dirty="0" smtClean="0"/>
                        <a:t>Who Was</a:t>
                      </a:r>
                      <a:r>
                        <a:rPr lang="en-US" sz="900" baseline="0" dirty="0" smtClean="0"/>
                        <a:t> Series—Levels (O-T)  Over 100 books in this series of biographies of the world’s most famous icons, including Babe Ruth, The Beatles, George Washington, Maya Angelou, Rosa Parks, Anne Frank, Jackie Robinson and many, many more.  Best yet, these books are page turners: short, informational, and very entertaining!  </a:t>
                      </a:r>
                      <a:endParaRPr lang="en-US" sz="900" dirty="0"/>
                    </a:p>
                  </a:txBody>
                  <a:tcPr/>
                </a:tc>
                <a:extLst>
                  <a:ext uri="{0D108BD9-81ED-4DB2-BD59-A6C34878D82A}">
                    <a16:rowId xmlns:a16="http://schemas.microsoft.com/office/drawing/2014/main" val="3667506165"/>
                  </a:ext>
                </a:extLst>
              </a:tr>
              <a:tr h="1678513">
                <a:tc>
                  <a:txBody>
                    <a:bodyPr/>
                    <a:lstStyle/>
                    <a:p>
                      <a:r>
                        <a:rPr lang="en-US" sz="1000" dirty="0" smtClean="0">
                          <a:hlinkClick r:id="rId13"/>
                        </a:rPr>
                        <a:t>American Chillers Series</a:t>
                      </a:r>
                      <a:r>
                        <a:rPr lang="en-US" sz="1000" dirty="0" smtClean="0"/>
                        <a:t>—(Level N/A)</a:t>
                      </a:r>
                      <a:r>
                        <a:rPr lang="en-US" sz="1000" baseline="0" dirty="0" smtClean="0"/>
                        <a:t> 50 books in this series, one per state, including “Minnesota Mall Mannequins” and “Wisconsin Werewolves.” All of these books are scary stories, that contain lots of action with not a lot of pages.  Quick reads that your kids will love.  Our library has all 50! </a:t>
                      </a:r>
                      <a:endParaRPr lang="en-US" sz="1000" dirty="0"/>
                    </a:p>
                  </a:txBody>
                  <a:tcPr/>
                </a:tc>
                <a:tc>
                  <a:txBody>
                    <a:bodyPr/>
                    <a:lstStyle/>
                    <a:p>
                      <a:r>
                        <a:rPr lang="en-US" sz="1050" dirty="0" smtClean="0">
                          <a:hlinkClick r:id="rId14"/>
                        </a:rPr>
                        <a:t>Hatchet</a:t>
                      </a:r>
                      <a:r>
                        <a:rPr lang="en-US" sz="1050" dirty="0" smtClean="0"/>
                        <a:t>– (Level R) another Gary Paulsen book</a:t>
                      </a:r>
                      <a:r>
                        <a:rPr lang="en-US" sz="1050" baseline="0" dirty="0" smtClean="0"/>
                        <a:t> about a boy who survives a plane crash in the Canadian wilderness. Now he is left to figure out life in the wild with nothing but a hatchet in his hand.  5 books in this series.  </a:t>
                      </a:r>
                      <a:endParaRPr lang="en-US" sz="1050" dirty="0"/>
                    </a:p>
                  </a:txBody>
                  <a:tcPr/>
                </a:tc>
                <a:tc>
                  <a:txBody>
                    <a:bodyPr/>
                    <a:lstStyle/>
                    <a:p>
                      <a:r>
                        <a:rPr lang="en-US" sz="1000" dirty="0" smtClean="0">
                          <a:hlinkClick r:id="rId15"/>
                        </a:rPr>
                        <a:t>A Boy at War</a:t>
                      </a:r>
                      <a:r>
                        <a:rPr lang="en-US" sz="1000" dirty="0" smtClean="0"/>
                        <a:t>– (Level T)</a:t>
                      </a:r>
                      <a:r>
                        <a:rPr lang="en-US" sz="1000" baseline="0" dirty="0" smtClean="0"/>
                        <a:t> Adam lives in Honolulu in 1941 as a war is starting across the globe. On a typical day fishing with friends, the Japanese bomb Pearl Harbor, putting Adam, his friends and family, all in survival mode.  A fast-paced, action pack thriller.  Three books in this series.  </a:t>
                      </a:r>
                      <a:endParaRPr lang="en-US" sz="1000" dirty="0"/>
                    </a:p>
                  </a:txBody>
                  <a:tcPr/>
                </a:tc>
                <a:tc>
                  <a:txBody>
                    <a:bodyPr/>
                    <a:lstStyle/>
                    <a:p>
                      <a:r>
                        <a:rPr lang="en-US" sz="1000" dirty="0" smtClean="0">
                          <a:hlinkClick r:id="rId16"/>
                        </a:rPr>
                        <a:t>City of Ember</a:t>
                      </a:r>
                      <a:r>
                        <a:rPr lang="en-US" sz="1000" dirty="0" smtClean="0"/>
                        <a:t>—(Level W) </a:t>
                      </a:r>
                      <a:r>
                        <a:rPr lang="en-US" sz="1000" b="0" i="0" kern="1200" dirty="0" smtClean="0">
                          <a:solidFill>
                            <a:schemeClr val="dk1"/>
                          </a:solidFill>
                          <a:effectLst/>
                          <a:latin typeface="+mn-lt"/>
                          <a:ea typeface="+mn-ea"/>
                          <a:cs typeface="+mn-cs"/>
                        </a:rPr>
                        <a:t>The four Books of Ember tell the story of a city where it’s always dark. There’s no sun, no moon, no light at all unless the electricity is on. And the electricity is beginning to fail.  This</a:t>
                      </a:r>
                      <a:r>
                        <a:rPr lang="en-US" sz="1000" b="0" i="0" kern="1200" baseline="0" dirty="0" smtClean="0">
                          <a:solidFill>
                            <a:schemeClr val="dk1"/>
                          </a:solidFill>
                          <a:effectLst/>
                          <a:latin typeface="+mn-lt"/>
                          <a:ea typeface="+mn-ea"/>
                          <a:cs typeface="+mn-cs"/>
                        </a:rPr>
                        <a:t> book series is action-packed and suspenseful! </a:t>
                      </a:r>
                      <a:endParaRPr lang="en-US" sz="1000" dirty="0"/>
                    </a:p>
                  </a:txBody>
                  <a:tcPr/>
                </a:tc>
                <a:tc>
                  <a:txBody>
                    <a:bodyPr/>
                    <a:lstStyle/>
                    <a:p>
                      <a:r>
                        <a:rPr lang="en-US" sz="1000" dirty="0" smtClean="0">
                          <a:hlinkClick r:id="rId17"/>
                        </a:rPr>
                        <a:t>Amulet Series</a:t>
                      </a:r>
                      <a:r>
                        <a:rPr lang="en-US" sz="1000" dirty="0" smtClean="0"/>
                        <a:t>—(Levels</a:t>
                      </a:r>
                      <a:r>
                        <a:rPr lang="en-US" sz="1000" baseline="0" dirty="0" smtClean="0"/>
                        <a:t> Q-S) Two kids travel to their great grandfather’s old house.  Strange mysteries start happening and an adventure unfolds before them.  Absolute page turners: short, adventurous, and full of twists &amp; turns. </a:t>
                      </a:r>
                      <a:endParaRPr lang="en-US" sz="1000" dirty="0"/>
                    </a:p>
                  </a:txBody>
                  <a:tcPr/>
                </a:tc>
                <a:tc>
                  <a:txBody>
                    <a:bodyPr/>
                    <a:lstStyle/>
                    <a:p>
                      <a:r>
                        <a:rPr lang="en-US" sz="900" dirty="0" smtClean="0">
                          <a:hlinkClick r:id="rId18"/>
                        </a:rPr>
                        <a:t>Percy Jackson’s Greek Gods/Heroes</a:t>
                      </a:r>
                      <a:r>
                        <a:rPr lang="en-US" sz="900" dirty="0" smtClean="0"/>
                        <a:t>– (Level</a:t>
                      </a:r>
                      <a:r>
                        <a:rPr lang="en-US" sz="900" baseline="0" dirty="0" smtClean="0"/>
                        <a:t> V &amp; W) </a:t>
                      </a:r>
                      <a:r>
                        <a:rPr lang="en-US" sz="900" b="0" i="0" kern="1200" dirty="0" smtClean="0">
                          <a:solidFill>
                            <a:schemeClr val="dk1"/>
                          </a:solidFill>
                          <a:effectLst/>
                          <a:latin typeface="+mn-lt"/>
                          <a:ea typeface="+mn-ea"/>
                          <a:cs typeface="+mn-cs"/>
                        </a:rPr>
                        <a:t>Who cut off Medusa’s head? Who was raised by a she-bear? Who tamed Pegasus? It takes a demigod to know, and Percy Jackson can fill you in on all the daring deeds of Perseus, </a:t>
                      </a:r>
                      <a:r>
                        <a:rPr lang="en-US" sz="900" b="0" i="0" kern="1200" dirty="0" err="1" smtClean="0">
                          <a:solidFill>
                            <a:schemeClr val="dk1"/>
                          </a:solidFill>
                          <a:effectLst/>
                          <a:latin typeface="+mn-lt"/>
                          <a:ea typeface="+mn-ea"/>
                          <a:cs typeface="+mn-cs"/>
                        </a:rPr>
                        <a:t>Atalanta</a:t>
                      </a:r>
                      <a:r>
                        <a:rPr lang="en-US" sz="900" b="0" i="0" kern="1200" dirty="0" smtClean="0">
                          <a:solidFill>
                            <a:schemeClr val="dk1"/>
                          </a:solidFill>
                          <a:effectLst/>
                          <a:latin typeface="+mn-lt"/>
                          <a:ea typeface="+mn-ea"/>
                          <a:cs typeface="+mn-cs"/>
                        </a:rPr>
                        <a:t>, </a:t>
                      </a:r>
                      <a:r>
                        <a:rPr lang="en-US" sz="900" b="0" i="0" kern="1200" dirty="0" err="1" smtClean="0">
                          <a:solidFill>
                            <a:schemeClr val="dk1"/>
                          </a:solidFill>
                          <a:effectLst/>
                          <a:latin typeface="+mn-lt"/>
                          <a:ea typeface="+mn-ea"/>
                          <a:cs typeface="+mn-cs"/>
                        </a:rPr>
                        <a:t>Bellerophon</a:t>
                      </a:r>
                      <a:r>
                        <a:rPr lang="en-US" sz="900" b="0" i="0" kern="1200" dirty="0" smtClean="0">
                          <a:solidFill>
                            <a:schemeClr val="dk1"/>
                          </a:solidFill>
                          <a:effectLst/>
                          <a:latin typeface="+mn-lt"/>
                          <a:ea typeface="+mn-ea"/>
                          <a:cs typeface="+mn-cs"/>
                        </a:rPr>
                        <a:t>, and the rest of the major Greek heroes</a:t>
                      </a:r>
                      <a:r>
                        <a:rPr lang="en-US" sz="900" b="0" i="0" kern="1200" baseline="0" dirty="0" smtClean="0">
                          <a:solidFill>
                            <a:schemeClr val="dk1"/>
                          </a:solidFill>
                          <a:effectLst/>
                          <a:latin typeface="+mn-lt"/>
                          <a:ea typeface="+mn-ea"/>
                          <a:cs typeface="+mn-cs"/>
                        </a:rPr>
                        <a:t> and gods.  Two different books, both awesome!</a:t>
                      </a:r>
                      <a:endParaRPr lang="en-US" sz="900" dirty="0"/>
                    </a:p>
                  </a:txBody>
                  <a:tcPr/>
                </a:tc>
                <a:extLst>
                  <a:ext uri="{0D108BD9-81ED-4DB2-BD59-A6C34878D82A}">
                    <a16:rowId xmlns:a16="http://schemas.microsoft.com/office/drawing/2014/main" val="223980456"/>
                  </a:ext>
                </a:extLst>
              </a:tr>
              <a:tr h="1518733">
                <a:tc>
                  <a:txBody>
                    <a:bodyPr/>
                    <a:lstStyle/>
                    <a:p>
                      <a:r>
                        <a:rPr lang="en-US" sz="1000" dirty="0" smtClean="0">
                          <a:hlinkClick r:id="rId19"/>
                        </a:rPr>
                        <a:t>The One and Only Ivan</a:t>
                      </a:r>
                      <a:r>
                        <a:rPr lang="en-US" sz="1000" dirty="0" smtClean="0"/>
                        <a:t>—</a:t>
                      </a:r>
                      <a:r>
                        <a:rPr lang="en-US" sz="1000" baseline="0" dirty="0" smtClean="0"/>
                        <a:t>(Level S) The story of Ivan, a caged mall gorilla.  Told through his perspective, readers will fall in love with him and cry at the same time.  A quick read that will make you want to read more of Kristina Applegate’s books! </a:t>
                      </a:r>
                      <a:endParaRPr lang="en-US" sz="1000" dirty="0"/>
                    </a:p>
                  </a:txBody>
                  <a:tcPr/>
                </a:tc>
                <a:tc>
                  <a:txBody>
                    <a:bodyPr/>
                    <a:lstStyle/>
                    <a:p>
                      <a:r>
                        <a:rPr lang="en-US" sz="1000" dirty="0" smtClean="0"/>
                        <a:t>Diary</a:t>
                      </a:r>
                      <a:r>
                        <a:rPr lang="en-US" sz="1000" baseline="0" dirty="0" smtClean="0"/>
                        <a:t> of a Wimpy Kid Alternatives: </a:t>
                      </a:r>
                      <a:r>
                        <a:rPr lang="en-US" sz="1000" baseline="0" dirty="0" smtClean="0">
                          <a:hlinkClick r:id="rId20"/>
                        </a:rPr>
                        <a:t>Dork Diaries </a:t>
                      </a:r>
                      <a:r>
                        <a:rPr lang="en-US" sz="1000" baseline="0" dirty="0" smtClean="0"/>
                        <a:t>(Level U)—main character is female and full of dramatic twists and turns, 10+ books in this series.  </a:t>
                      </a:r>
                      <a:r>
                        <a:rPr lang="en-US" sz="1000" baseline="0" dirty="0" smtClean="0">
                          <a:hlinkClick r:id="rId21"/>
                        </a:rPr>
                        <a:t>Charlie Joe Jackson Series </a:t>
                      </a:r>
                      <a:r>
                        <a:rPr lang="en-US" sz="1000" baseline="0" dirty="0" smtClean="0"/>
                        <a:t>(Level S), 4 books that are humorous, short, and a good step up in maturity from Diary of a Wimpy Kid.  </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hlinkClick r:id="rId22"/>
                        </a:rPr>
                        <a:t>Kirby</a:t>
                      </a:r>
                      <a:r>
                        <a:rPr lang="en-US" sz="1000" baseline="0" dirty="0" smtClean="0">
                          <a:hlinkClick r:id="rId22"/>
                        </a:rPr>
                        <a:t> Larson Books</a:t>
                      </a:r>
                      <a:r>
                        <a:rPr lang="en-US" sz="1000" baseline="0" dirty="0" smtClean="0"/>
                        <a:t>—(Level U) If you like history and dogs, Kirby Larson takes you back into time and shows how dogs have helped in times of war.  Through special relationships with humans to frontline action, his books: Duke, Dash, and Liberty, are certain to get you hooked on reading!</a:t>
                      </a:r>
                      <a:endParaRPr lang="en-US" sz="1000" dirty="0" smtClean="0"/>
                    </a:p>
                    <a:p>
                      <a:endParaRPr lang="en-US" dirty="0"/>
                    </a:p>
                  </a:txBody>
                  <a:tcPr/>
                </a:tc>
                <a:tc>
                  <a:txBody>
                    <a:bodyPr/>
                    <a:lstStyle/>
                    <a:p>
                      <a:r>
                        <a:rPr lang="en-US" sz="900" dirty="0" smtClean="0">
                          <a:hlinkClick r:id="rId23"/>
                        </a:rPr>
                        <a:t>A Wrinkle in Time</a:t>
                      </a:r>
                      <a:r>
                        <a:rPr lang="en-US" sz="900" dirty="0" smtClean="0"/>
                        <a:t>—(Level W) </a:t>
                      </a:r>
                      <a:r>
                        <a:rPr lang="en-US" sz="900" b="0" i="0" kern="1200" dirty="0" smtClean="0">
                          <a:solidFill>
                            <a:schemeClr val="dk1"/>
                          </a:solidFill>
                          <a:effectLst/>
                          <a:latin typeface="+mn-lt"/>
                          <a:ea typeface="+mn-ea"/>
                          <a:cs typeface="+mn-cs"/>
                        </a:rPr>
                        <a:t>Meg Murray, her little brother, and their mother are having a midnight snack on a dark and stormy night when an unearthly stranger appears at their door. </a:t>
                      </a:r>
                      <a:r>
                        <a:rPr lang="en-US" sz="900" b="0" i="0" kern="1200" baseline="0" dirty="0" smtClean="0">
                          <a:solidFill>
                            <a:schemeClr val="dk1"/>
                          </a:solidFill>
                          <a:effectLst/>
                          <a:latin typeface="+mn-lt"/>
                          <a:ea typeface="+mn-ea"/>
                          <a:cs typeface="+mn-cs"/>
                        </a:rPr>
                        <a:t> His time travel has gone terribly wrong, which correlates with Meg’s dad being missing.  There are 5 books in this series, including a graphic novel version!  Classic, award-winning novel!</a:t>
                      </a:r>
                      <a:endParaRPr lang="en-US" sz="900" dirty="0"/>
                    </a:p>
                  </a:txBody>
                  <a:tcPr/>
                </a:tc>
                <a:tc>
                  <a:txBody>
                    <a:bodyPr/>
                    <a:lstStyle/>
                    <a:p>
                      <a:r>
                        <a:rPr lang="en-US" sz="1000" dirty="0" smtClean="0">
                          <a:hlinkClick r:id="rId24"/>
                        </a:rPr>
                        <a:t>Babysitters Club</a:t>
                      </a:r>
                      <a:r>
                        <a:rPr lang="en-US" sz="1000" dirty="0" smtClean="0"/>
                        <a:t>—(Levels</a:t>
                      </a:r>
                      <a:r>
                        <a:rPr lang="en-US" sz="1000" baseline="0" dirty="0" smtClean="0"/>
                        <a:t> Q-S) Award winning author, Raina </a:t>
                      </a:r>
                      <a:r>
                        <a:rPr lang="en-US" sz="1000" baseline="0" dirty="0" err="1" smtClean="0"/>
                        <a:t>Telgemeier</a:t>
                      </a:r>
                      <a:r>
                        <a:rPr lang="en-US" sz="1000" baseline="0" dirty="0" smtClean="0"/>
                        <a:t>, retells the old stories in a modernized graphic novel format.  Full of humor, drama, and excitement.  Four books in this series!</a:t>
                      </a:r>
                      <a:endParaRPr lang="en-US" sz="1000" dirty="0"/>
                    </a:p>
                  </a:txBody>
                  <a:tcPr/>
                </a:tc>
                <a:tc>
                  <a:txBody>
                    <a:bodyPr/>
                    <a:lstStyle/>
                    <a:p>
                      <a:r>
                        <a:rPr lang="en-US" sz="1000" dirty="0" smtClean="0">
                          <a:hlinkClick r:id="rId25"/>
                        </a:rPr>
                        <a:t>I Survived</a:t>
                      </a:r>
                      <a:r>
                        <a:rPr lang="en-US" sz="1000" baseline="0" dirty="0" smtClean="0">
                          <a:hlinkClick r:id="rId25"/>
                        </a:rPr>
                        <a:t>: True Stories</a:t>
                      </a:r>
                      <a:r>
                        <a:rPr lang="en-US" sz="1000" baseline="0" dirty="0" smtClean="0"/>
                        <a:t>—(Level S) A good alternative to the historical fiction tales that Lauren Tarshis wrote.  There are three series about tornadoes, animal attacks, and other crazy tales of survival.  All books include photos and statistics to hook readers!  </a:t>
                      </a:r>
                      <a:endParaRPr lang="en-US" sz="1000" dirty="0"/>
                    </a:p>
                  </a:txBody>
                  <a:tcPr/>
                </a:tc>
                <a:extLst>
                  <a:ext uri="{0D108BD9-81ED-4DB2-BD59-A6C34878D82A}">
                    <a16:rowId xmlns:a16="http://schemas.microsoft.com/office/drawing/2014/main" val="442752695"/>
                  </a:ext>
                </a:extLst>
              </a:tr>
              <a:tr h="483391">
                <a:tc gridSpan="6">
                  <a:txBody>
                    <a:bodyPr/>
                    <a:lstStyle/>
                    <a:p>
                      <a:r>
                        <a:rPr lang="en-US" sz="1400" dirty="0" smtClean="0"/>
                        <a:t>All book</a:t>
                      </a:r>
                      <a:r>
                        <a:rPr lang="en-US" sz="1400" baseline="0" dirty="0" smtClean="0"/>
                        <a:t> trailers were found on youtube.com or teachertube.com. </a:t>
                      </a:r>
                      <a:r>
                        <a:rPr lang="en-US" sz="1400" dirty="0" smtClean="0"/>
                        <a:t>Suggested websites</a:t>
                      </a:r>
                      <a:r>
                        <a:rPr lang="en-US" sz="1400" baseline="0" dirty="0" smtClean="0"/>
                        <a:t> to find more good books: Good Reads, Book Wizard, and The Book Whisperer!</a:t>
                      </a:r>
                      <a:endParaRPr lang="en-US" sz="1400" dirty="0"/>
                    </a:p>
                  </a:txBody>
                  <a:tcPr/>
                </a:tc>
                <a:tc hMerge="1">
                  <a:txBody>
                    <a:bodyPr/>
                    <a:lstStyle/>
                    <a:p>
                      <a:endParaRPr lang="en-US" dirty="0"/>
                    </a:p>
                  </a:txBody>
                  <a:tcPr/>
                </a:tc>
                <a:tc hMerge="1">
                  <a:txBody>
                    <a:bodyPr/>
                    <a:lstStyle/>
                    <a:p>
                      <a:endParaRPr lang="en-US" sz="10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884756787"/>
                  </a:ext>
                </a:extLst>
              </a:tr>
            </a:tbl>
          </a:graphicData>
        </a:graphic>
      </p:graphicFrame>
    </p:spTree>
    <p:extLst>
      <p:ext uri="{BB962C8B-B14F-4D97-AF65-F5344CB8AC3E}">
        <p14:creationId xmlns:p14="http://schemas.microsoft.com/office/powerpoint/2010/main" val="4203403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1232</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Hastings ISD 200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Grade Book Recommendations</dc:title>
  <dc:creator>Kreuser, Kyle</dc:creator>
  <cp:lastModifiedBy>Kreuser, Kyle</cp:lastModifiedBy>
  <cp:revision>21</cp:revision>
  <dcterms:created xsi:type="dcterms:W3CDTF">2017-09-08T16:29:54Z</dcterms:created>
  <dcterms:modified xsi:type="dcterms:W3CDTF">2017-09-12T16:56:12Z</dcterms:modified>
</cp:coreProperties>
</file>